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73" r:id="rId9"/>
    <p:sldId id="268" r:id="rId10"/>
    <p:sldId id="274" r:id="rId11"/>
    <p:sldId id="261" r:id="rId12"/>
    <p:sldId id="262" r:id="rId13"/>
    <p:sldId id="270" r:id="rId14"/>
    <p:sldId id="271" r:id="rId15"/>
    <p:sldId id="269" r:id="rId16"/>
    <p:sldId id="263" r:id="rId17"/>
    <p:sldId id="272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2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17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4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1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5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4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7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5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D3207-2C20-4B6D-B084-154B5F26EAFC}" type="datetimeFigureOut">
              <a:rPr lang="zh-CN" altLang="en-US" smtClean="0"/>
              <a:t>2018/6/18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rtlebot/turtlebot_app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nchenlin/DeepLearningFlappyBir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DQN</a:t>
            </a:r>
            <a:r>
              <a:rPr lang="zh-CN" altLang="en-US" dirty="0" smtClean="0"/>
              <a:t>的跟随机器人</a:t>
            </a:r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马留</a:t>
            </a:r>
            <a:r>
              <a:rPr lang="zh-CN" altLang="en-US" dirty="0" smtClean="0"/>
              <a:t>龙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2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r>
              <a:rPr lang="zh-CN" altLang="en-US" dirty="0" smtClean="0"/>
              <a:t>改进（改进随机采样）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Schaul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Antonoglou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I, et al. Prioritized experience replay[J].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arXiv:1511.05952, 2015.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59968" y="2225963"/>
                <a:ext cx="10331668" cy="1963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Nature DQN: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经验池随机采样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surprise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设置经验权重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)| </m:t>
                        </m:r>
                      </m:e>
                    </m:func>
                  </m:oMath>
                </a14:m>
                <a:endParaRPr lang="en-US" altLang="zh-CN" sz="28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采样时权重大小选中概率越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68" y="2225963"/>
                <a:ext cx="10331668" cy="1963038"/>
              </a:xfrm>
              <a:prstGeom prst="rect">
                <a:avLst/>
              </a:prstGeom>
              <a:blipFill>
                <a:blip r:embed="rId2"/>
                <a:stretch>
                  <a:fillRect l="-1062" t="-3416" b="-77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5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42045" y="2462934"/>
            <a:ext cx="6707909" cy="21737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环境：</a:t>
            </a:r>
            <a:r>
              <a:rPr lang="en-US" altLang="zh-CN" dirty="0" smtClean="0"/>
              <a:t>V-REP</a:t>
            </a:r>
          </a:p>
          <a:p>
            <a:r>
              <a:rPr lang="zh-CN" altLang="en-US" dirty="0" smtClean="0"/>
              <a:t>状态：深度图像（</a:t>
            </a:r>
            <a:r>
              <a:rPr lang="en-US" altLang="zh-CN" dirty="0" smtClean="0"/>
              <a:t>64*64</a:t>
            </a:r>
            <a:r>
              <a:rPr lang="zh-CN" altLang="en-US" dirty="0" smtClean="0"/>
              <a:t>*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动作：前进、后退、左转、右转、停止</a:t>
            </a:r>
            <a:endParaRPr lang="en-US" altLang="zh-CN" dirty="0" smtClean="0"/>
          </a:p>
          <a:p>
            <a:r>
              <a:rPr lang="zh-CN" altLang="en-US" dirty="0" smtClean="0"/>
              <a:t>奖励：</a:t>
            </a:r>
            <a:r>
              <a:rPr lang="en-US" altLang="zh-CN" dirty="0" err="1" smtClean="0"/>
              <a:t>get_reward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21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pic>
        <p:nvPicPr>
          <p:cNvPr id="6146" name="Picture 2" descr="Int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34" y="1690688"/>
            <a:ext cx="4873331" cy="38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6" name="右大括号 5"/>
          <p:cNvSpPr/>
          <p:nvPr/>
        </p:nvSpPr>
        <p:spPr>
          <a:xfrm>
            <a:off x="7892509" y="1782014"/>
            <a:ext cx="189309" cy="1893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69599" y="2544077"/>
            <a:ext cx="15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Nature DQN</a:t>
            </a:r>
            <a:endParaRPr lang="zh-CN" altLang="en-US" dirty="0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1" y="1403927"/>
            <a:ext cx="6259580" cy="4776238"/>
          </a:xfrm>
        </p:spPr>
      </p:pic>
      <p:sp>
        <p:nvSpPr>
          <p:cNvPr id="16" name="右大括号 15"/>
          <p:cNvSpPr/>
          <p:nvPr/>
        </p:nvSpPr>
        <p:spPr>
          <a:xfrm>
            <a:off x="7892509" y="3925153"/>
            <a:ext cx="182436" cy="20966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69599" y="4788814"/>
            <a:ext cx="15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Dueling DQN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1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6" name="右大括号 5"/>
          <p:cNvSpPr/>
          <p:nvPr/>
        </p:nvSpPr>
        <p:spPr>
          <a:xfrm>
            <a:off x="7892510" y="1782014"/>
            <a:ext cx="182436" cy="12382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69599" y="2216486"/>
            <a:ext cx="19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Experience replay</a:t>
            </a:r>
            <a:endParaRPr lang="zh-CN" altLang="en-US" dirty="0"/>
          </a:p>
        </p:txBody>
      </p:sp>
      <p:sp>
        <p:nvSpPr>
          <p:cNvPr id="16" name="右大括号 15"/>
          <p:cNvSpPr/>
          <p:nvPr/>
        </p:nvSpPr>
        <p:spPr>
          <a:xfrm>
            <a:off x="7892510" y="3279706"/>
            <a:ext cx="182436" cy="24283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69599" y="4299287"/>
            <a:ext cx="15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Double DQN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1" y="1818357"/>
            <a:ext cx="6698245" cy="4045094"/>
          </a:xfrm>
        </p:spPr>
      </p:pic>
    </p:spTree>
    <p:extLst>
      <p:ext uri="{BB962C8B-B14F-4D97-AF65-F5344CB8AC3E}">
        <p14:creationId xmlns:p14="http://schemas.microsoft.com/office/powerpoint/2010/main" val="34287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zh-CN" altLang="en-US" dirty="0" smtClean="0"/>
              <a:t>训练不易收敛</a:t>
            </a:r>
            <a:endParaRPr lang="en-US" altLang="zh-CN" dirty="0" smtClean="0"/>
          </a:p>
          <a:p>
            <a:r>
              <a:rPr lang="zh-CN" altLang="en-US" dirty="0" smtClean="0"/>
              <a:t>搜索空间巨大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8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模仿学习</a:t>
            </a:r>
            <a:endParaRPr lang="zh-CN" altLang="en-US" dirty="0"/>
          </a:p>
        </p:txBody>
      </p:sp>
      <p:pic>
        <p:nvPicPr>
          <p:cNvPr id="7172" name="Picture 4" descr="http://img.mp.itc.cn/upload/20170518/9f10cf00fc2f4aac8338c65fefee541d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675" y="2321957"/>
            <a:ext cx="6320649" cy="33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-434108" y="6255852"/>
            <a:ext cx="1328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Argall B D,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Chernova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Veloso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et al. A survey of robot learning from demonstration[J]. Robotics and autonomous systems, 2009, 57(5): 469-483.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模仿学习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9" y="2268049"/>
            <a:ext cx="6583530" cy="37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实际应用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57" y="1551709"/>
            <a:ext cx="5198023" cy="4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传统跟随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0709" y="3100243"/>
            <a:ext cx="9795164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dirty="0" err="1" smtClean="0"/>
              <a:t>roslaunch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turtlebot_follower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follower.launch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3417454" y="6197600"/>
            <a:ext cx="535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源码：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https://github.com/turtlebot/turtlebot_apps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71" y="2176297"/>
            <a:ext cx="8342857" cy="3114286"/>
          </a:xfrm>
        </p:spPr>
      </p:pic>
    </p:spTree>
    <p:extLst>
      <p:ext uri="{BB962C8B-B14F-4D97-AF65-F5344CB8AC3E}">
        <p14:creationId xmlns:p14="http://schemas.microsoft.com/office/powerpoint/2010/main" val="27107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Q-learning</a:t>
            </a:r>
            <a:endParaRPr lang="zh-CN" altLang="en-US" dirty="0"/>
          </a:p>
        </p:txBody>
      </p:sp>
      <p:pic>
        <p:nvPicPr>
          <p:cNvPr id="3074" name="Picture 2" descr="å±å¹å¿«ç§ 2016-01-09 ä¸å12.35.01.png-140.7k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26" y="1819997"/>
            <a:ext cx="9022409" cy="35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79237" y="1810761"/>
                <a:ext cx="994756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用神经网络逼近</a:t>
                </a:r>
                <a:r>
                  <a:rPr lang="en-US" altLang="zh-CN" sz="28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8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值</a:t>
                </a:r>
                <a:endParaRPr lang="en-US" altLang="zh-CN" sz="280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b="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37" y="1810761"/>
                <a:ext cx="9947564" cy="1384995"/>
              </a:xfrm>
              <a:prstGeom prst="rect">
                <a:avLst/>
              </a:prstGeom>
              <a:blipFill>
                <a:blip r:embed="rId2"/>
                <a:stretch>
                  <a:fillRect l="-1103" t="-5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9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DQN+</a:t>
            </a:r>
            <a:r>
              <a:rPr lang="zh-CN" altLang="en-US" dirty="0" smtClean="0"/>
              <a:t>经验池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Mnih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Kavukcuoglu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K, Silver D, et al. Human-level control through deep reinforcement learning[J]. Nature, 2015, 518(7540): 529.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pic3.zhimg.com/80/c24454f472843ef5caef2733d50aba00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67778"/>
            <a:ext cx="6858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DQN+</a:t>
            </a:r>
            <a:r>
              <a:rPr lang="zh-CN" altLang="en-US" dirty="0"/>
              <a:t>经验池</a:t>
            </a:r>
          </a:p>
        </p:txBody>
      </p:sp>
      <p:pic>
        <p:nvPicPr>
          <p:cNvPr id="4098" name="Picture 2" descr="https://github.com/yenchenlin/DeepLearningFlappyBird/raw/master/images/flappy_bird_demp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11" y="1690687"/>
            <a:ext cx="2223452" cy="396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yenchenlin/DeepLearningFlappyBird/raw/master/images/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1" y="1690687"/>
            <a:ext cx="5667814" cy="42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代码：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github.com/yenchenlin/DeepLearningFlappyBird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r>
              <a:rPr lang="zh-CN" altLang="en-US" dirty="0" smtClean="0"/>
              <a:t>改进（改进网络结构）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2148" y="6154883"/>
            <a:ext cx="1188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Z,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Schaul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Hessel M, et al. Dueling network architectures for deep reinforcement learning[J].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arXiv:1511.06581, 2015.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0036" y="1607127"/>
            <a:ext cx="98921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Dueling DQN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改变网络结构</a:t>
            </a:r>
            <a:r>
              <a:rPr lang="zh-CN" altLang="en-US" sz="2800" dirty="0"/>
              <a:t>，评估单独动作</a:t>
            </a:r>
            <a:r>
              <a:rPr lang="zh-CN" altLang="en-US" sz="2800" dirty="0" smtClean="0"/>
              <a:t>价值，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网络分为两部分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1.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独立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于动作的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 V(s, v)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2.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于动作的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function A(s, a, w)</a:t>
            </a:r>
          </a:p>
        </p:txBody>
      </p:sp>
      <p:pic>
        <p:nvPicPr>
          <p:cNvPr id="1026" name="Picture 2" descr="https://pic4.zhimg.com/80/287cb3ac0fc93e4c6573617bc46cbda4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72" y="1607127"/>
            <a:ext cx="2504210" cy="282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r>
              <a:rPr lang="zh-CN" altLang="en-US" dirty="0" smtClean="0"/>
              <a:t>改进（改进目标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Hasselt H,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Guez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Silver D. Deep Reinforcement Learning with Double Q-Learning[C]//AAAI. 2016, 16: 2094-2100.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52332" y="2133599"/>
                <a:ext cx="9892146" cy="308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network</a:t>
                </a:r>
              </a:p>
              <a:p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缓慢更新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，利于训练的稳定性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𝑡𝑎𝑟𝑔𝑒𝑡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DQN</a:t>
                </a:r>
              </a:p>
              <a:p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动作选择与评估分开，防止不均匀的过估计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𝑡𝑎𝑟𝑔𝑒𝑡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32" y="2133599"/>
                <a:ext cx="9892146" cy="3082062"/>
              </a:xfrm>
              <a:prstGeom prst="rect">
                <a:avLst/>
              </a:prstGeom>
              <a:blipFill>
                <a:blip r:embed="rId2"/>
                <a:stretch>
                  <a:fillRect l="-1294" t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4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346</Words>
  <Application>Microsoft Office PowerPoint</Application>
  <PresentationFormat>宽屏</PresentationFormat>
  <Paragraphs>72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Times New Roman</vt:lpstr>
      <vt:lpstr>Office 主题​​</vt:lpstr>
      <vt:lpstr>基于DQN的跟随机器人Follower</vt:lpstr>
      <vt:lpstr>传统跟随</vt:lpstr>
      <vt:lpstr>增强学习</vt:lpstr>
      <vt:lpstr>Q-learning</vt:lpstr>
      <vt:lpstr>DQN</vt:lpstr>
      <vt:lpstr>DQN+经验池</vt:lpstr>
      <vt:lpstr>DQN+经验池</vt:lpstr>
      <vt:lpstr>DQN改进（改进网络结构）</vt:lpstr>
      <vt:lpstr>DQN改进（改进目标Q值）</vt:lpstr>
      <vt:lpstr>DQN改进（改进随机采样）</vt:lpstr>
      <vt:lpstr>Follower</vt:lpstr>
      <vt:lpstr>Follower</vt:lpstr>
      <vt:lpstr>Follower</vt:lpstr>
      <vt:lpstr>Follower</vt:lpstr>
      <vt:lpstr>Follower</vt:lpstr>
      <vt:lpstr>Follower</vt:lpstr>
      <vt:lpstr>Follower</vt:lpstr>
      <vt:lpstr>实际应用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基于DQN的跟随机器人</dc:title>
  <dc:creator>Maroon</dc:creator>
  <cp:lastModifiedBy>marooncn@163.com</cp:lastModifiedBy>
  <cp:revision>96</cp:revision>
  <dcterms:created xsi:type="dcterms:W3CDTF">2018-04-19T14:08:03Z</dcterms:created>
  <dcterms:modified xsi:type="dcterms:W3CDTF">2018-06-18T09:02:27Z</dcterms:modified>
</cp:coreProperties>
</file>